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 Medium"/>
      <p:regular r:id="rId22"/>
      <p:bold r:id="rId23"/>
      <p:italic r:id="rId24"/>
      <p:boldItalic r:id="rId25"/>
    </p:embeddedFont>
    <p:embeddedFont>
      <p:font typeface="Oswa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Medium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Medium-italic.fntdata"/><Relationship Id="rId23" Type="http://schemas.openxmlformats.org/officeDocument/2006/relationships/font" Target="fonts/Montserrat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regular.fntdata"/><Relationship Id="rId25" Type="http://schemas.openxmlformats.org/officeDocument/2006/relationships/font" Target="fonts/MontserratMedium-boldItalic.fntdata"/><Relationship Id="rId27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6d3e8591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e6d3e8591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e6d3e85912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e6d3e85912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e6d3e85912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e6d3e85912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e6d3e85912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e6d3e8591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e6d3e85912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e6d3e85912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e6c9ce67cd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e6c9ce67cd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e6d3e85912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e6d3e85912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f2ccdf77b1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f2ccdf77b1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f2ccdf77b1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f2ccdf77b1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e6d3e8591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e6d3e8591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e6d3e8591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e6d3e8591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6d3e8591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6d3e8591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e6d3e8591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e6d3e8591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e6d3e8591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e6d3e8591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e6d3e85912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e6d3e85912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1254150" y="696900"/>
            <a:ext cx="6635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hyperlink" Target="https://sebastien-raud.github.io/gestion-de-projet/doc/mmcreation-cahier-des-charges.pdf" TargetMode="External"/><Relationship Id="rId5" Type="http://schemas.openxmlformats.org/officeDocument/2006/relationships/hyperlink" Target="https://sebastien-raud.github.io/gestion-de-projet/doc/Cahier_des_charges_creation_site_internet.pdf" TargetMode="External"/><Relationship Id="rId6" Type="http://schemas.openxmlformats.org/officeDocument/2006/relationships/hyperlink" Target="https://sebastien-raud.github.io/gestion-de-projet/doc/Cahier-des-charges-logo-charte-graphique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946263" y="953475"/>
            <a:ext cx="525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CAHIER DES CHARGES</a:t>
            </a:r>
            <a:endParaRPr b="1" sz="3000">
              <a:solidFill>
                <a:schemeClr val="dk1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5527" y="1781925"/>
            <a:ext cx="4932945" cy="2320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2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755250" y="817875"/>
            <a:ext cx="7496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Les prestations attendues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755250" y="1585350"/>
            <a:ext cx="7496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liste de tout ce qu’il faut fournir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charte graphique et éditoriale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récupération de contenus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choix du nom de domaine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hébergement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référencement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0050" y="1381900"/>
            <a:ext cx="2791600" cy="29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3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3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755250" y="817875"/>
            <a:ext cx="7496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L’organisation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166" name="Google Shape;166;p23"/>
          <p:cNvSpPr txBox="1"/>
          <p:nvPr/>
        </p:nvSpPr>
        <p:spPr>
          <a:xfrm>
            <a:off x="755250" y="1585350"/>
            <a:ext cx="7496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comité de pilotage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les équipes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les rôles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les phases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validation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les contacts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67" name="Google Shape;16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5400" y="1367150"/>
            <a:ext cx="3386250" cy="297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4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4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4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6" name="Google Shape;176;p24"/>
          <p:cNvSpPr txBox="1"/>
          <p:nvPr/>
        </p:nvSpPr>
        <p:spPr>
          <a:xfrm>
            <a:off x="755250" y="817875"/>
            <a:ext cx="7496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Le planning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177" name="Google Shape;177;p24"/>
          <p:cNvSpPr txBox="1"/>
          <p:nvPr/>
        </p:nvSpPr>
        <p:spPr>
          <a:xfrm>
            <a:off x="755250" y="1585350"/>
            <a:ext cx="7496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date de début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date de fin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les jalons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78" name="Google Shape;17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2191" y="1636350"/>
            <a:ext cx="4451119" cy="29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5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5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5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7" name="Google Shape;187;p25"/>
          <p:cNvSpPr txBox="1"/>
          <p:nvPr/>
        </p:nvSpPr>
        <p:spPr>
          <a:xfrm>
            <a:off x="755250" y="817875"/>
            <a:ext cx="7496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Le budget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188" name="Google Shape;188;p25"/>
          <p:cNvSpPr txBox="1"/>
          <p:nvPr/>
        </p:nvSpPr>
        <p:spPr>
          <a:xfrm>
            <a:off x="755250" y="1585350"/>
            <a:ext cx="7496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les montants alloués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éventuellement par postes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graphisme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développement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hébergement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…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89" name="Google Shape;18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3650" y="1687650"/>
            <a:ext cx="3498000" cy="259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6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6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6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8" name="Google Shape;198;p26"/>
          <p:cNvSpPr txBox="1"/>
          <p:nvPr/>
        </p:nvSpPr>
        <p:spPr>
          <a:xfrm>
            <a:off x="755250" y="817875"/>
            <a:ext cx="7496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Conclusion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199" name="Google Shape;199;p26"/>
          <p:cNvSpPr txBox="1"/>
          <p:nvPr/>
        </p:nvSpPr>
        <p:spPr>
          <a:xfrm>
            <a:off x="755250" y="1585350"/>
            <a:ext cx="74964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doit évoluer avec le client et le fournisseur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il doit y avoir un consensus avant de le signer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détermine le coût de la prestation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bien s’appuyer le cahier des charges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7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7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08" name="Google Shape;20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5200" y="866600"/>
            <a:ext cx="3062200" cy="341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7"/>
          <p:cNvSpPr txBox="1"/>
          <p:nvPr/>
        </p:nvSpPr>
        <p:spPr>
          <a:xfrm>
            <a:off x="799200" y="2324475"/>
            <a:ext cx="7299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Des questions ?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210" name="Google Shape;210;p27"/>
          <p:cNvSpPr txBox="1"/>
          <p:nvPr/>
        </p:nvSpPr>
        <p:spPr>
          <a:xfrm>
            <a:off x="755250" y="4116300"/>
            <a:ext cx="749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illustrations : Marcel Gotlib</a:t>
            </a:r>
            <a:endParaRPr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8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8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8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9" name="Google Shape;219;p28"/>
          <p:cNvSpPr txBox="1"/>
          <p:nvPr/>
        </p:nvSpPr>
        <p:spPr>
          <a:xfrm>
            <a:off x="952050" y="1621725"/>
            <a:ext cx="7102800" cy="18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59595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 modèles :</a:t>
            </a:r>
            <a:endParaRPr sz="1500">
              <a:solidFill>
                <a:srgbClr val="59595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500"/>
              <a:buFont typeface="Montserrat Medium"/>
              <a:buChar char="●"/>
            </a:pPr>
            <a:r>
              <a:rPr lang="fr" sz="1500" u="sng">
                <a:solidFill>
                  <a:srgbClr val="0097A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MMCréation</a:t>
            </a:r>
            <a:endParaRPr sz="1500">
              <a:solidFill>
                <a:srgbClr val="59595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Font typeface="Montserrat Medium"/>
              <a:buChar char="●"/>
            </a:pPr>
            <a:r>
              <a:rPr lang="fr" sz="1500" u="sng">
                <a:solidFill>
                  <a:srgbClr val="0097A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Générique site Web</a:t>
            </a:r>
            <a:endParaRPr sz="1500">
              <a:solidFill>
                <a:srgbClr val="59595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Font typeface="Montserrat Medium"/>
              <a:buChar char="●"/>
            </a:pPr>
            <a:r>
              <a:rPr lang="fr" sz="1500" u="sng">
                <a:solidFill>
                  <a:srgbClr val="0097A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Générique charte graphique</a:t>
            </a:r>
            <a:endParaRPr sz="1500">
              <a:solidFill>
                <a:srgbClr val="59595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1254150" y="696900"/>
            <a:ext cx="6635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2390400" y="953475"/>
            <a:ext cx="4363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AU MENU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619250" y="1804750"/>
            <a:ext cx="5905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-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Comprendre ce qu’est un cahier des charges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-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Savoir le décrypter ou le rédiger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1303" y="3091125"/>
            <a:ext cx="1808551" cy="15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2213250" y="817875"/>
            <a:ext cx="4580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Qu’est-ce ?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755250" y="1585350"/>
            <a:ext cx="7496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document 📝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modèle de clarté et de précision 🎯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contrat entre le client et le fournisseur 🤝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887975" y="3045750"/>
            <a:ext cx="749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 ce n’est pas dedans, tant pis 🙊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2213250" y="817875"/>
            <a:ext cx="4580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Pour qui ?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755250" y="1585350"/>
            <a:ext cx="7496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 client : savoir ce qui va être fait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 fournisseur :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connaître le client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savoir ce qu’il faut faire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tous : les contraintes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planning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budget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8400" y="1405500"/>
            <a:ext cx="2253249" cy="295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2213250" y="817875"/>
            <a:ext cx="4580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Les différentes parties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755250" y="1585350"/>
            <a:ext cx="74964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Medium"/>
              <a:buChar char="●"/>
            </a:pPr>
            <a:r>
              <a:rPr lang="fr"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présentation de l’entreprise</a:t>
            </a:r>
            <a:endParaRPr sz="16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Medium"/>
              <a:buChar char="●"/>
            </a:pPr>
            <a:r>
              <a:rPr lang="fr"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 contexte</a:t>
            </a:r>
            <a:endParaRPr sz="16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Medium"/>
              <a:buChar char="●"/>
            </a:pPr>
            <a:r>
              <a:rPr lang="fr"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 projet</a:t>
            </a:r>
            <a:endParaRPr sz="16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Medium"/>
              <a:buChar char="●"/>
            </a:pPr>
            <a:r>
              <a:rPr lang="fr"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les contraintes</a:t>
            </a:r>
            <a:endParaRPr sz="16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Medium"/>
              <a:buChar char="●"/>
            </a:pPr>
            <a:r>
              <a:rPr lang="fr"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les prestations attendues</a:t>
            </a:r>
            <a:endParaRPr sz="16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Medium"/>
              <a:buChar char="●"/>
            </a:pPr>
            <a:r>
              <a:rPr lang="fr"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l’organisation</a:t>
            </a:r>
            <a:endParaRPr sz="16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Medium"/>
              <a:buChar char="●"/>
            </a:pPr>
            <a:r>
              <a:rPr lang="fr"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 planning</a:t>
            </a:r>
            <a:endParaRPr sz="16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Medium"/>
              <a:buChar char="●"/>
            </a:pPr>
            <a:r>
              <a:rPr lang="fr"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 budget</a:t>
            </a:r>
            <a:endParaRPr sz="16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0975" y="1546500"/>
            <a:ext cx="2252400" cy="277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755250" y="817875"/>
            <a:ext cx="7496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Présentation de </a:t>
            </a:r>
            <a:r>
              <a:rPr b="1" lang="fr" sz="3000">
                <a:solidFill>
                  <a:schemeClr val="dk1"/>
                </a:solidFill>
              </a:rPr>
              <a:t>l'entreprise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755250" y="1585350"/>
            <a:ext cx="7496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historique rapide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activité principale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services ou produits vendus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nombre de salariés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chiffre d’affaires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concurrents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axes de développement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1900" y="1782850"/>
            <a:ext cx="3109750" cy="256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755250" y="817875"/>
            <a:ext cx="7496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Le contexte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755250" y="1585350"/>
            <a:ext cx="7496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quel est le but du projet ?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faire connaître l’entreprise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moderniser son image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quel est le contexte général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communication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commercial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quel est l’existant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2550" y="1373575"/>
            <a:ext cx="2669100" cy="300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0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0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755250" y="817875"/>
            <a:ext cx="7496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Le projet</a:t>
            </a:r>
            <a:endParaRPr b="1" sz="3000">
              <a:solidFill>
                <a:schemeClr val="dk1"/>
              </a:solidFill>
            </a:endParaRPr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979000" y="1464375"/>
            <a:ext cx="3272652" cy="2749252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0"/>
          <p:cNvSpPr txBox="1"/>
          <p:nvPr/>
        </p:nvSpPr>
        <p:spPr>
          <a:xfrm>
            <a:off x="755250" y="1585350"/>
            <a:ext cx="7496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description des attentes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logo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une charte graphique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site Web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description détaillée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esprit et spécificités du logo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○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liste des pages et des fonctionnalités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613" y="4598574"/>
            <a:ext cx="968774" cy="5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/>
          <p:nvPr/>
        </p:nvSpPr>
        <p:spPr>
          <a:xfrm>
            <a:off x="-7200" y="0"/>
            <a:ext cx="9158400" cy="1546500"/>
          </a:xfrm>
          <a:prstGeom prst="rect">
            <a:avLst/>
          </a:prstGeom>
          <a:solidFill>
            <a:srgbClr val="FFB4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363600" y="696900"/>
            <a:ext cx="8279700" cy="390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 txBox="1"/>
          <p:nvPr/>
        </p:nvSpPr>
        <p:spPr>
          <a:xfrm>
            <a:off x="363600" y="296700"/>
            <a:ext cx="27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Cahier des charges</a:t>
            </a:r>
            <a:endParaRPr b="1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755250" y="817875"/>
            <a:ext cx="7496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chemeClr val="dk1"/>
                </a:solidFill>
              </a:rPr>
              <a:t>Les contraintes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144" name="Google Shape;144;p21"/>
          <p:cNvSpPr txBox="1"/>
          <p:nvPr/>
        </p:nvSpPr>
        <p:spPr>
          <a:xfrm>
            <a:off x="755250" y="1585350"/>
            <a:ext cx="7496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déclinaisons du logo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couleurs, polices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niveau d’accessibilité d’un site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supports (mobile, tablettes…)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</a:pPr>
            <a:r>
              <a:rPr lang="fr"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langues</a:t>
            </a:r>
            <a:endParaRPr sz="18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9463" y="1254713"/>
            <a:ext cx="2162175" cy="300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